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24"/>
  </p:normalViewPr>
  <p:slideViewPr>
    <p:cSldViewPr snapToGrid="0" snapToObjects="1">
      <p:cViewPr>
        <p:scale>
          <a:sx n="96" d="100"/>
          <a:sy n="96" d="100"/>
        </p:scale>
        <p:origin x="116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2/21/18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2/21/18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C78153-BAD0-9448-B86B-8A2E73CD960B}"/>
              </a:ext>
            </a:extLst>
          </p:cNvPr>
          <p:cNvSpPr txBox="1"/>
          <p:nvPr/>
        </p:nvSpPr>
        <p:spPr>
          <a:xfrm>
            <a:off x="437622" y="445910"/>
            <a:ext cx="11249554" cy="5954890"/>
          </a:xfrm>
          <a:prstGeom prst="rect">
            <a:avLst/>
          </a:prstGeom>
          <a:blipFill>
            <a:blip r:embed="rId2">
              <a:alphaModFix amt="77000"/>
            </a:blip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F2BCD-68FF-3F49-9FDE-61C2DEAF1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496" y="3084865"/>
            <a:ext cx="8825658" cy="2677648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New York City Airbnb Listing Pricing 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266BC6-ED1B-9A43-8B7E-55E3F0B0C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496" y="6400800"/>
            <a:ext cx="8825658" cy="861420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Team name: anonymous Team member: Hsiao-ting Tseng</a:t>
            </a:r>
          </a:p>
        </p:txBody>
      </p:sp>
    </p:spTree>
    <p:extLst>
      <p:ext uri="{BB962C8B-B14F-4D97-AF65-F5344CB8AC3E}">
        <p14:creationId xmlns:p14="http://schemas.microsoft.com/office/powerpoint/2010/main" val="1821759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CB9A9-E932-4248-A6F5-8D121AD9D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30806"/>
            <a:ext cx="8761413" cy="706964"/>
          </a:xfrm>
        </p:spPr>
        <p:txBody>
          <a:bodyPr/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BF155-4E43-BA49-AD10-17B5F861C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2190044"/>
            <a:ext cx="11112500" cy="4267200"/>
          </a:xfrm>
        </p:spPr>
        <p:txBody>
          <a:bodyPr>
            <a:normAutofit lnSpcReduction="10000"/>
          </a:bodyPr>
          <a:lstStyle/>
          <a:p>
            <a:r>
              <a:rPr lang="en-US" sz="2400" b="1" dirty="0"/>
              <a:t>Question</a:t>
            </a:r>
          </a:p>
          <a:p>
            <a:pPr marL="0" indent="0">
              <a:buNone/>
            </a:pPr>
            <a:r>
              <a:rPr lang="en-US" sz="2000" b="1" dirty="0"/>
              <a:t>What is the key factor which influences Airbnb listing price in New York City?</a:t>
            </a:r>
          </a:p>
          <a:p>
            <a:r>
              <a:rPr lang="en-US" sz="2400" b="1" dirty="0"/>
              <a:t>Goal</a:t>
            </a:r>
          </a:p>
          <a:p>
            <a:pPr marL="457200" indent="-457200">
              <a:buAutoNum type="arabicPeriod"/>
            </a:pPr>
            <a:r>
              <a:rPr lang="en-US" sz="2000" b="1" dirty="0"/>
              <a:t>To find out the price trend for Airbnb listing in NYC</a:t>
            </a:r>
          </a:p>
          <a:p>
            <a:pPr marL="457200" indent="-457200">
              <a:buAutoNum type="arabicPeriod"/>
            </a:pPr>
            <a:r>
              <a:rPr lang="en-US" sz="2000" b="1" dirty="0"/>
              <a:t>To develop a model to predict the prices for Airbnb listing in NYC  </a:t>
            </a:r>
          </a:p>
          <a:p>
            <a:r>
              <a:rPr lang="en-US" sz="2400" b="1" dirty="0"/>
              <a:t>How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Implement correlation tests for exploratory variables: room type, borough, number of room, accommodate, overall satisfaction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/>
              <a:t>Build a model to predict prices for Airbnb listings in NYC</a:t>
            </a:r>
          </a:p>
          <a:p>
            <a:pPr marL="0" indent="0">
              <a:buNone/>
            </a:pPr>
            <a:r>
              <a:rPr lang="en-US" sz="20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11178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9B1C1-9BC9-374E-BBBF-30910D182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5" y="849490"/>
            <a:ext cx="8761413" cy="706964"/>
          </a:xfrm>
        </p:spPr>
        <p:txBody>
          <a:bodyPr/>
          <a:lstStyle/>
          <a:p>
            <a:r>
              <a:rPr lang="en-US" b="1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B1548-C839-AA42-B043-88C594F3D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467" y="2212623"/>
            <a:ext cx="11209866" cy="5204178"/>
          </a:xfrm>
        </p:spPr>
        <p:txBody>
          <a:bodyPr>
            <a:normAutofit/>
          </a:bodyPr>
          <a:lstStyle/>
          <a:p>
            <a:r>
              <a:rPr lang="en-US" sz="2400" b="1" dirty="0"/>
              <a:t>NYC Airbnb Listing Price Overview</a:t>
            </a:r>
          </a:p>
          <a:p>
            <a:pPr marL="457200" indent="-457200">
              <a:buAutoNum type="arabicPeriod"/>
            </a:pPr>
            <a:r>
              <a:rPr lang="en-US" sz="2400" b="1" dirty="0"/>
              <a:t>Price range is huge:$0~$9,999</a:t>
            </a:r>
          </a:p>
          <a:p>
            <a:pPr marL="457200" indent="-457200">
              <a:buAutoNum type="arabicPeriod"/>
            </a:pPr>
            <a:r>
              <a:rPr lang="en-US" sz="2400" b="1" dirty="0"/>
              <a:t>Average price: $136.1</a:t>
            </a:r>
          </a:p>
          <a:p>
            <a:pPr marL="457200" indent="-457200">
              <a:buAutoNum type="arabicPeriod"/>
            </a:pPr>
            <a:r>
              <a:rPr lang="en-US" sz="2400" b="1" dirty="0"/>
              <a:t>Many extreme outliers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A66494-81A3-AE48-9F20-3BCD19D3D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400" y="2491044"/>
            <a:ext cx="6197600" cy="436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7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9B1C1-9BC9-374E-BBBF-30910D182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5" y="849490"/>
            <a:ext cx="8761413" cy="706964"/>
          </a:xfrm>
        </p:spPr>
        <p:txBody>
          <a:bodyPr/>
          <a:lstStyle/>
          <a:p>
            <a:r>
              <a:rPr lang="en-US" b="1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B1548-C839-AA42-B043-88C594F3D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267" y="2212623"/>
            <a:ext cx="11209866" cy="5204178"/>
          </a:xfrm>
        </p:spPr>
        <p:txBody>
          <a:bodyPr>
            <a:normAutofit/>
          </a:bodyPr>
          <a:lstStyle/>
          <a:p>
            <a:r>
              <a:rPr lang="en-US" sz="2200" b="1" dirty="0"/>
              <a:t>NYC Airbnb Listing Price by Room Type</a:t>
            </a:r>
          </a:p>
          <a:p>
            <a:pPr marL="0" indent="0">
              <a:buNone/>
            </a:pPr>
            <a:r>
              <a:rPr lang="en-US" sz="2200" b="1" dirty="0"/>
              <a:t>1.</a:t>
            </a:r>
            <a:r>
              <a:rPr lang="en-US" sz="2000" b="1" dirty="0"/>
              <a:t>Entire home/apt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Higher average price: $194.32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Lager price range: $10~$9,999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Higher standard deviation: 216.01</a:t>
            </a:r>
          </a:p>
          <a:p>
            <a:pPr marL="0" indent="0">
              <a:buNone/>
            </a:pPr>
            <a:r>
              <a:rPr lang="en-US" sz="2000" b="1" dirty="0"/>
              <a:t>2.Shared room: Lower average price: $63.1</a:t>
            </a:r>
          </a:p>
          <a:p>
            <a:pPr marL="0" indent="0">
              <a:buNone/>
            </a:pPr>
            <a:r>
              <a:rPr lang="en-US" sz="2000" b="1" dirty="0"/>
              <a:t>3. Private room and shared room have similar </a:t>
            </a:r>
          </a:p>
          <a:p>
            <a:pPr marL="0" indent="0">
              <a:buNone/>
            </a:pPr>
            <a:r>
              <a:rPr lang="en-US" sz="2000" b="1" dirty="0"/>
              <a:t>Price range and closed standard deviation.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F93CD1-8544-794C-80A7-E8C2BAD12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6722" y="2314222"/>
            <a:ext cx="6111100" cy="430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927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9B1C1-9BC9-374E-BBBF-30910D182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5" y="849490"/>
            <a:ext cx="8761413" cy="706964"/>
          </a:xfrm>
        </p:spPr>
        <p:txBody>
          <a:bodyPr/>
          <a:lstStyle/>
          <a:p>
            <a:r>
              <a:rPr lang="en-US" b="1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B1548-C839-AA42-B043-88C594F3D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267" y="2212623"/>
            <a:ext cx="11209866" cy="5204178"/>
          </a:xfrm>
        </p:spPr>
        <p:txBody>
          <a:bodyPr>
            <a:normAutofit/>
          </a:bodyPr>
          <a:lstStyle/>
          <a:p>
            <a:r>
              <a:rPr lang="en-US" sz="2200" b="1" dirty="0"/>
              <a:t>NYC Airbnb Listing Price by Borough</a:t>
            </a:r>
          </a:p>
          <a:p>
            <a:pPr marL="0" indent="0">
              <a:buNone/>
            </a:pPr>
            <a:r>
              <a:rPr lang="en-US" sz="2200" b="1" dirty="0"/>
              <a:t>1.</a:t>
            </a:r>
            <a:r>
              <a:rPr lang="en-US" sz="2000" b="1" dirty="0"/>
              <a:t>Manhattan has the highest average: $167</a:t>
            </a:r>
          </a:p>
          <a:p>
            <a:pPr marL="0" indent="0">
              <a:buNone/>
            </a:pPr>
            <a:r>
              <a:rPr lang="en-US" sz="2000" b="1" dirty="0"/>
              <a:t>2.Manhatan and Brooklyn has similar huge</a:t>
            </a:r>
          </a:p>
          <a:p>
            <a:pPr marL="0" indent="0">
              <a:buNone/>
            </a:pPr>
            <a:r>
              <a:rPr lang="en-US" sz="2000" b="1" dirty="0"/>
              <a:t>Price range and a lot of outliers</a:t>
            </a:r>
          </a:p>
          <a:p>
            <a:pPr marL="0" indent="0">
              <a:buNone/>
            </a:pPr>
            <a:r>
              <a:rPr lang="en-US" sz="2000" b="1" dirty="0"/>
              <a:t>3.Staten Island has the largest standard </a:t>
            </a:r>
          </a:p>
          <a:p>
            <a:pPr marL="0" indent="0">
              <a:buNone/>
            </a:pPr>
            <a:r>
              <a:rPr lang="en-US" sz="2000" b="1" dirty="0"/>
              <a:t>deviation: 314.17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FC578A-4B78-BC4E-B865-F85EC7AD6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2347866"/>
            <a:ext cx="6400800" cy="451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435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9B1C1-9BC9-374E-BBBF-30910D182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4" y="772831"/>
            <a:ext cx="8761413" cy="706964"/>
          </a:xfrm>
        </p:spPr>
        <p:txBody>
          <a:bodyPr/>
          <a:lstStyle/>
          <a:p>
            <a:r>
              <a:rPr lang="en-US" b="1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B1548-C839-AA42-B043-88C594F3D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293801"/>
            <a:ext cx="6056244" cy="464316"/>
          </a:xfrm>
        </p:spPr>
        <p:txBody>
          <a:bodyPr>
            <a:normAutofit/>
          </a:bodyPr>
          <a:lstStyle/>
          <a:p>
            <a:r>
              <a:rPr lang="en-US" b="1" dirty="0"/>
              <a:t>Price V.S. Number of room: Weak correlation:0.31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07C1FC-FCC1-6A47-9A0D-F1A8FC7FE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91" y="1881196"/>
            <a:ext cx="5693412" cy="40116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85E43E-52FF-EE41-8E04-18001A625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244" y="1880705"/>
            <a:ext cx="5919104" cy="417072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B507628-F85F-B440-AF64-D6255D23381D}"/>
              </a:ext>
            </a:extLst>
          </p:cNvPr>
          <p:cNvSpPr txBox="1">
            <a:spLocks/>
          </p:cNvSpPr>
          <p:nvPr/>
        </p:nvSpPr>
        <p:spPr>
          <a:xfrm>
            <a:off x="6207425" y="6293801"/>
            <a:ext cx="6056244" cy="464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Price V.S. Accommodate: Modest correlation:0.42</a:t>
            </a:r>
          </a:p>
        </p:txBody>
      </p:sp>
    </p:spTree>
    <p:extLst>
      <p:ext uri="{BB962C8B-B14F-4D97-AF65-F5344CB8AC3E}">
        <p14:creationId xmlns:p14="http://schemas.microsoft.com/office/powerpoint/2010/main" val="1045530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9B1C1-9BC9-374E-BBBF-30910D182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4" y="772831"/>
            <a:ext cx="8761413" cy="706964"/>
          </a:xfrm>
        </p:spPr>
        <p:txBody>
          <a:bodyPr/>
          <a:lstStyle/>
          <a:p>
            <a:r>
              <a:rPr lang="en-US" b="1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B1548-C839-AA42-B043-88C594F3D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295" y="2278392"/>
            <a:ext cx="6056244" cy="1657504"/>
          </a:xfrm>
        </p:spPr>
        <p:txBody>
          <a:bodyPr>
            <a:normAutofit/>
          </a:bodyPr>
          <a:lstStyle/>
          <a:p>
            <a:r>
              <a:rPr lang="en-US" sz="2400" b="1" dirty="0"/>
              <a:t>Price V.S. Overall Satisfaction</a:t>
            </a:r>
          </a:p>
          <a:p>
            <a:pPr marL="0" indent="0">
              <a:buNone/>
            </a:pPr>
            <a:r>
              <a:rPr lang="en-US" sz="2400" b="1" dirty="0"/>
              <a:t>Weak correlation:0.02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284E27-AE07-7044-BFC5-3B55F7088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281" y="2062891"/>
            <a:ext cx="6081146" cy="42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199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9B1C1-9BC9-374E-BBBF-30910D182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4" y="772831"/>
            <a:ext cx="8761413" cy="706964"/>
          </a:xfrm>
        </p:spPr>
        <p:txBody>
          <a:bodyPr/>
          <a:lstStyle/>
          <a:p>
            <a:r>
              <a:rPr lang="en-US" b="1" dirty="0"/>
              <a:t>Model building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F3FBB0-C15F-0F4E-9E1D-EA4053655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134" y="2292626"/>
            <a:ext cx="11439570" cy="4280452"/>
          </a:xfrm>
        </p:spPr>
        <p:txBody>
          <a:bodyPr/>
          <a:lstStyle/>
          <a:p>
            <a:r>
              <a:rPr lang="en-US" sz="2400" b="1" dirty="0"/>
              <a:t>Initial model </a:t>
            </a:r>
          </a:p>
          <a:p>
            <a:pPr marL="0" indent="0">
              <a:buNone/>
            </a:pPr>
            <a:r>
              <a:rPr lang="en-US" sz="2400" dirty="0"/>
              <a:t>price = y</a:t>
            </a:r>
            <a:r>
              <a:rPr lang="en-US" sz="1200" dirty="0"/>
              <a:t>0</a:t>
            </a:r>
            <a:r>
              <a:rPr lang="en-US" sz="2400" dirty="0"/>
              <a:t>  (room type) +y</a:t>
            </a:r>
            <a:r>
              <a:rPr lang="en-US" sz="1200" dirty="0"/>
              <a:t>1</a:t>
            </a:r>
            <a:r>
              <a:rPr lang="en-US" sz="2400" dirty="0"/>
              <a:t> (borough) + y</a:t>
            </a:r>
            <a:r>
              <a:rPr lang="en-US" sz="1200" dirty="0"/>
              <a:t>2</a:t>
            </a:r>
            <a:r>
              <a:rPr lang="en-US" sz="2400" dirty="0"/>
              <a:t>  (number of bedroom) +y</a:t>
            </a:r>
            <a:r>
              <a:rPr lang="en-US" sz="1200" dirty="0"/>
              <a:t>3</a:t>
            </a:r>
            <a:r>
              <a:rPr lang="en-US" sz="2400" dirty="0"/>
              <a:t> (accommodates) + y</a:t>
            </a:r>
            <a:r>
              <a:rPr lang="en-US" sz="1200" dirty="0"/>
              <a:t>4</a:t>
            </a:r>
            <a:r>
              <a:rPr lang="en-US" sz="2400" dirty="0"/>
              <a:t> ( overall satisfaction)+e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Best model</a:t>
            </a:r>
          </a:p>
          <a:p>
            <a:pPr marL="0" indent="0">
              <a:buNone/>
            </a:pPr>
            <a:r>
              <a:rPr lang="en-US" sz="2400" b="1" dirty="0"/>
              <a:t> price = 14.74 (number of room)+34.53(accommodates)+20.4831</a:t>
            </a:r>
          </a:p>
          <a:p>
            <a:pPr marL="0" indent="0">
              <a:buNone/>
            </a:pPr>
            <a:r>
              <a:rPr lang="en-US" sz="2400" dirty="0"/>
              <a:t>&gt;&gt; each variable pass </a:t>
            </a:r>
            <a:r>
              <a:rPr lang="en-US" sz="2400" dirty="0" err="1"/>
              <a:t>Anova</a:t>
            </a:r>
            <a:r>
              <a:rPr lang="en-US" sz="2400" dirty="0"/>
              <a:t> test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2A92CD21-10F2-DD4B-A13D-22771FD55F96}"/>
              </a:ext>
            </a:extLst>
          </p:cNvPr>
          <p:cNvSpPr/>
          <p:nvPr/>
        </p:nvSpPr>
        <p:spPr>
          <a:xfrm>
            <a:off x="5279519" y="3710609"/>
            <a:ext cx="914400" cy="12059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76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67046-3609-624D-A084-60466ECB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6" y="973668"/>
            <a:ext cx="9214002" cy="706964"/>
          </a:xfrm>
        </p:spPr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9EFD7-8441-9241-981B-52CB0108D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366" y="2345634"/>
            <a:ext cx="10553341" cy="3660913"/>
          </a:xfrm>
        </p:spPr>
        <p:txBody>
          <a:bodyPr>
            <a:normAutofit/>
          </a:bodyPr>
          <a:lstStyle/>
          <a:p>
            <a:r>
              <a:rPr lang="en-US" sz="2400" b="1" dirty="0"/>
              <a:t>Current dataset is lack of listing description, host response rate, amenities(</a:t>
            </a:r>
            <a:r>
              <a:rPr lang="en-US" sz="2400" b="1" dirty="0" err="1"/>
              <a:t>wifi</a:t>
            </a:r>
            <a:r>
              <a:rPr lang="en-US" sz="2400" b="1" dirty="0"/>
              <a:t>, </a:t>
            </a:r>
            <a:r>
              <a:rPr lang="en-US" sz="2400" b="1" dirty="0" err="1"/>
              <a:t>tv</a:t>
            </a:r>
            <a:r>
              <a:rPr lang="en-US" sz="2400" b="1" dirty="0"/>
              <a:t>, dryer). This will be helpful for the exploratory data analysis</a:t>
            </a:r>
          </a:p>
          <a:p>
            <a:endParaRPr lang="en-US" sz="2400" b="1" dirty="0"/>
          </a:p>
          <a:p>
            <a:r>
              <a:rPr lang="en-US" sz="2400" b="1" dirty="0"/>
              <a:t>Bigger dataset, more variables to build more precise model</a:t>
            </a:r>
          </a:p>
        </p:txBody>
      </p:sp>
    </p:spTree>
    <p:extLst>
      <p:ext uri="{BB962C8B-B14F-4D97-AF65-F5344CB8AC3E}">
        <p14:creationId xmlns:p14="http://schemas.microsoft.com/office/powerpoint/2010/main" val="28727024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312</TotalTime>
  <Words>360</Words>
  <Application>Microsoft Macintosh PowerPoint</Application>
  <PresentationFormat>Widescreen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 Boardroom</vt:lpstr>
      <vt:lpstr>New York City Airbnb Listing Pricing Analysis </vt:lpstr>
      <vt:lpstr>Introduction</vt:lpstr>
      <vt:lpstr>Exploratory Data Analysis</vt:lpstr>
      <vt:lpstr>Exploratory Data Analysis</vt:lpstr>
      <vt:lpstr>Exploratory Data Analysis</vt:lpstr>
      <vt:lpstr>Exploratory Data Analysis</vt:lpstr>
      <vt:lpstr>Exploratory Data Analysis</vt:lpstr>
      <vt:lpstr>Model building</vt:lpstr>
      <vt:lpstr>Conclusion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 City Airbnb Listing Pricing Analysis </dc:title>
  <dc:creator>Microsoft Office User</dc:creator>
  <cp:lastModifiedBy>Microsoft Office User</cp:lastModifiedBy>
  <cp:revision>21</cp:revision>
  <dcterms:created xsi:type="dcterms:W3CDTF">2018-02-21T16:28:49Z</dcterms:created>
  <dcterms:modified xsi:type="dcterms:W3CDTF">2018-02-21T21:40:51Z</dcterms:modified>
</cp:coreProperties>
</file>

<file path=docProps/thumbnail.jpeg>
</file>